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6"/>
  </p:notesMasterIdLst>
  <p:sldIdLst>
    <p:sldId id="256" r:id="rId2"/>
    <p:sldId id="265" r:id="rId3"/>
    <p:sldId id="261" r:id="rId4"/>
    <p:sldId id="266" r:id="rId5"/>
    <p:sldId id="257" r:id="rId6"/>
    <p:sldId id="262" r:id="rId7"/>
    <p:sldId id="268" r:id="rId8"/>
    <p:sldId id="298" r:id="rId9"/>
    <p:sldId id="269" r:id="rId10"/>
    <p:sldId id="274" r:id="rId11"/>
    <p:sldId id="277" r:id="rId12"/>
    <p:sldId id="278" r:id="rId13"/>
    <p:sldId id="279" r:id="rId14"/>
    <p:sldId id="280" r:id="rId15"/>
    <p:sldId id="267" r:id="rId16"/>
    <p:sldId id="283" r:id="rId17"/>
    <p:sldId id="299" r:id="rId18"/>
    <p:sldId id="284" r:id="rId19"/>
    <p:sldId id="285" r:id="rId20"/>
    <p:sldId id="293" r:id="rId21"/>
    <p:sldId id="286" r:id="rId22"/>
    <p:sldId id="287" r:id="rId23"/>
    <p:sldId id="282" r:id="rId24"/>
    <p:sldId id="297" r:id="rId25"/>
    <p:sldId id="288" r:id="rId26"/>
    <p:sldId id="295" r:id="rId27"/>
    <p:sldId id="294" r:id="rId28"/>
    <p:sldId id="289" r:id="rId29"/>
    <p:sldId id="300" r:id="rId30"/>
    <p:sldId id="302" r:id="rId31"/>
    <p:sldId id="291" r:id="rId32"/>
    <p:sldId id="290" r:id="rId33"/>
    <p:sldId id="292" r:id="rId34"/>
    <p:sldId id="30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497D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5" autoAdjust="0"/>
  </p:normalViewPr>
  <p:slideViewPr>
    <p:cSldViewPr snapToGrid="0">
      <p:cViewPr varScale="1">
        <p:scale>
          <a:sx n="89" d="100"/>
          <a:sy n="89" d="100"/>
        </p:scale>
        <p:origin x="859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43" y="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0F291-FE7A-4A3D-9A2F-F126EB08F2AE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CF2A8-A242-48D2-BACF-2E5AE9E643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94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52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Edureka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5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95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12B5CBE-C885-FD4C-5210-B9BBD20C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4A26-3EEF-4E4B-A35E-F7C26950050C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4BA32D-1275-9736-9571-60DF63ED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9B68CE-744F-752C-891B-3A13E3CF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73446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F19F-410B-4793-872A-DC8FF2DA0664}" type="datetime1">
              <a:rPr lang="en-GB" smtClean="0"/>
              <a:t>04/04/2024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08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9B0D6-F18C-4809-BFD7-1BA2C2A104D7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55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371AF27-5BB9-43D8-A910-1270F7B405CA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1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4092-8331-4725-97FF-46269F76466E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28745-33BB-61FB-9F65-F9215FA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396980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0F70D-0010-396A-484A-043B3A48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2919" y="6422854"/>
            <a:ext cx="3000894" cy="365125"/>
          </a:xfrm>
        </p:spPr>
        <p:txBody>
          <a:bodyPr/>
          <a:lstStyle/>
          <a:p>
            <a:fld id="{3A74DE27-EC91-4994-B751-741E7921FF75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93FA3-E647-3A84-6942-2640CDD0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 on R Programming | Md. Ahsanul Islam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C52B6-0332-EF02-261C-AC4205CF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9983C-215F-BD2E-5E45-3342B14E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0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AEE96E-8D90-45CF-B959-7CC04043DF2D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069FE3-9C70-BAF6-D343-5ADCF02C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27608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6A93-6B24-4E06-ACBE-B75E9AE3222E}" type="datetime1">
              <a:rPr lang="en-GB" smtClean="0"/>
              <a:t>04/04/2024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33D2A-E97E-785D-C04A-99C90CEA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58723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B4C5-176E-4CF9-8D1E-C1A174C961BC}" type="datetime1">
              <a:rPr lang="en-GB" smtClean="0"/>
              <a:t>04/04/2024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F957C-015C-121F-704C-7A4A0254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0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ABD5-7E50-4307-8977-09806100975D}" type="datetime1">
              <a:rPr lang="en-GB" smtClean="0"/>
              <a:t>04/04/2024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49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0EF8-8E7A-37DF-63F6-6EDEA745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58C-BC51-463D-833B-86545241D909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8CBBE-D8F8-17BF-E552-2369C88F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3546B6-5601-A8D1-F65F-4114C0E0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97212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987B-C994-4450-8B1C-0D5BB988CA2A}" type="datetime1">
              <a:rPr lang="en-GB" smtClean="0"/>
              <a:t>04/04/2024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02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5FB82F-538E-4130-F41D-52DD3BD18D9F}"/>
              </a:ext>
            </a:extLst>
          </p:cNvPr>
          <p:cNvSpPr/>
          <p:nvPr userDrawn="1"/>
        </p:nvSpPr>
        <p:spPr>
          <a:xfrm>
            <a:off x="0" y="6314173"/>
            <a:ext cx="12192000" cy="5438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latin typeface="Amasis MT Pro" panose="02040504050005020304" pitchFamily="18" charset="0"/>
              </a:defRPr>
            </a:lvl1pPr>
          </a:lstStyle>
          <a:p>
            <a:fld id="{795463BB-BD43-4F76-B2C6-544489584292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80304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24744" y="6422854"/>
            <a:ext cx="1080447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Amasis MT Pro" panose="02040504050005020304" pitchFamily="18" charset="0"/>
              </a:defRPr>
            </a:lvl1pPr>
          </a:lstStyle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24788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1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Amasis MT Pro" panose="020405040500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dahsanulhimel/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linkedin.com/in/MdAhsanulHime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mdahsanul.netlify.app/" TargetMode="External"/><Relationship Id="rId4" Type="http://schemas.openxmlformats.org/officeDocument/2006/relationships/hyperlink" Target="https://github.com/MdAhsanulHime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AhsanulHimel/workshop_r_programming_cuss/" TargetMode="External"/><Relationship Id="rId2" Type="http://schemas.openxmlformats.org/officeDocument/2006/relationships/hyperlink" Target="https://posit.co/resources/cheatsheets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7564D6-576C-45C9-B7EA-F7701B149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DE37D1C-DEE7-6B21-EF36-7B8A2005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76" y="2100599"/>
            <a:ext cx="3374654" cy="26153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060CEE-D73E-44ED-A407-C828C9E4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0"/>
            <a:ext cx="756100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0B544C-FD6C-42D8-B6B7-DDF7E60D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2059012"/>
            <a:ext cx="7561006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A7439-D573-5543-0CDC-A12830809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246" y="2194560"/>
            <a:ext cx="6905666" cy="173934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Workshop on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R Programming</a:t>
            </a:r>
            <a:endParaRPr lang="en-GB" sz="4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C0F50-30D4-2DBE-0A2E-369A3CF78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8664" y="4308999"/>
            <a:ext cx="6905666" cy="2081719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Md. Ahsanul Islam</a:t>
            </a:r>
          </a:p>
          <a:p>
            <a:r>
              <a:rPr lang="en-US" sz="1800" dirty="0">
                <a:solidFill>
                  <a:schemeClr val="bg2"/>
                </a:solidFill>
              </a:rPr>
              <a:t>Former President, Programming Club</a:t>
            </a:r>
          </a:p>
          <a:p>
            <a:r>
              <a:rPr lang="en-US" sz="1800" dirty="0">
                <a:solidFill>
                  <a:schemeClr val="bg2"/>
                </a:solidFill>
              </a:rPr>
              <a:t>Department of Statistics, University of Chittagong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GB" sz="1800" dirty="0">
                <a:solidFill>
                  <a:schemeClr val="bg2"/>
                </a:solidFill>
              </a:rPr>
              <a:t>5 April 2024 – 6 April 2024</a:t>
            </a:r>
          </a:p>
        </p:txBody>
      </p:sp>
    </p:spTree>
    <p:extLst>
      <p:ext uri="{BB962C8B-B14F-4D97-AF65-F5344CB8AC3E}">
        <p14:creationId xmlns:p14="http://schemas.microsoft.com/office/powerpoint/2010/main" val="1055072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4442429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397431" y="3085689"/>
            <a:ext cx="9267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Some of the most common file types include: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CSV (comma separated values)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Excel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SPSS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STATA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D57A7-674A-FF0D-7304-3A8F9958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10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75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1339291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397431" y="3085689"/>
            <a:ext cx="9267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Two different ways: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Base 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Tidyverse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1B7F9-C71F-83F4-5E0B-43B0F157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11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12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-606246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397431" y="3085689"/>
            <a:ext cx="9267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Base 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ggplot2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plotly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leaflet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And many more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80620-5840-8586-D0AA-8C8D452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12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-2196936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619885" y="3988863"/>
            <a:ext cx="926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 couldn’t dare to list anything in this slide.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D6ABE-D9F2-F40E-2299-1F7AB39F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13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03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-7375211" y="1766444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4938858" y="729190"/>
            <a:ext cx="926721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PDF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rmarkdown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Word file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rmarkdown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HTML file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rmarkdown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Publish to rpubs.com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 Shiny Webapp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Flexdashboard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Slide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xarigan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B427F1-E9C0-F1A2-DC49-B43AA065BE9B}"/>
              </a:ext>
            </a:extLst>
          </p:cNvPr>
          <p:cNvCxnSpPr/>
          <p:nvPr/>
        </p:nvCxnSpPr>
        <p:spPr>
          <a:xfrm>
            <a:off x="4750904" y="850257"/>
            <a:ext cx="0" cy="4651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06CD6B-867D-9B57-7215-87E3B111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14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88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>
                <a:effectLst/>
                <a:latin typeface="Amasis MT Pro" panose="02040504050005020304" pitchFamily="18" charset="0"/>
              </a:rPr>
              <a:t>Data Types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2050" name="Picture 2" descr="R Programming | Beginners Guide To R Programming Language | Edureka">
            <a:extLst>
              <a:ext uri="{FF2B5EF4-FFF2-40B4-BE49-F238E27FC236}">
                <a16:creationId xmlns:a16="http://schemas.microsoft.com/office/drawing/2014/main" id="{E69247AD-BAF1-B946-7C36-53C79195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62" y="963134"/>
            <a:ext cx="5278876" cy="53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D6DF0A-707B-0A9A-286E-F5995383F6FB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Edureka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CAF68-E6F9-9A7F-37DE-ABE2388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15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77243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Data Structures</a:t>
            </a:r>
          </a:p>
        </p:txBody>
      </p:sp>
      <p:pic>
        <p:nvPicPr>
          <p:cNvPr id="1026" name="Picture 2" descr="Workshop 1: Introduction to R">
            <a:extLst>
              <a:ext uri="{FF2B5EF4-FFF2-40B4-BE49-F238E27FC236}">
                <a16:creationId xmlns:a16="http://schemas.microsoft.com/office/drawing/2014/main" id="{8E08D486-7412-C846-39E3-11E7C406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61" y="1044115"/>
            <a:ext cx="6724278" cy="51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C4784-1F77-1890-B566-5B7E97B0147A}"/>
              </a:ext>
            </a:extLst>
          </p:cNvPr>
          <p:cNvSpPr txBox="1"/>
          <p:nvPr/>
        </p:nvSpPr>
        <p:spPr>
          <a:xfrm>
            <a:off x="0" y="599697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Québec Centre for Biodiversity Science</a:t>
            </a:r>
          </a:p>
          <a:p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F1A8D-F5FB-B13B-31DB-A4A45F57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16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00901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Testing </a:t>
            </a:r>
            <a:r>
              <a:rPr lang="en-US" sz="2000" dirty="0">
                <a:latin typeface="Amasis MT Pro" panose="02040504050005020304" pitchFamily="18" charset="0"/>
              </a:rPr>
              <a:t>with Logical Operators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1EF88-18E4-4932-C0DE-5707AD6A6EBC}"/>
              </a:ext>
            </a:extLst>
          </p:cNvPr>
          <p:cNvSpPr txBox="1"/>
          <p:nvPr/>
        </p:nvSpPr>
        <p:spPr>
          <a:xfrm>
            <a:off x="1958502" y="1382286"/>
            <a:ext cx="82749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&lt; and &gt;			“less than” and “greater than”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&lt;= and =&gt;		“less than or equal to” and “greater than or equal to”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==				“equal to”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!=				“not equal to”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|				“or”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&amp;				“and”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%in%			“inside”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39B1B-9355-887F-08F0-0BEF81E8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17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91430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Control Flow</a:t>
            </a:r>
          </a:p>
        </p:txBody>
      </p:sp>
      <p:pic>
        <p:nvPicPr>
          <p:cNvPr id="3074" name="Picture 2" descr="How to Use If-Else Statements and Loops in R – Dataquest">
            <a:extLst>
              <a:ext uri="{FF2B5EF4-FFF2-40B4-BE49-F238E27FC236}">
                <a16:creationId xmlns:a16="http://schemas.microsoft.com/office/drawing/2014/main" id="{0A485090-0F1C-ED21-8566-203D3E9F9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2" y="1065428"/>
            <a:ext cx="543877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C8B50-3B9C-FBE6-8680-39FBFDC284A4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Dataquest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7B366-A642-D7DA-5135-6F2B7DF5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18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13905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Iteration</a:t>
            </a:r>
          </a:p>
        </p:txBody>
      </p:sp>
      <p:pic>
        <p:nvPicPr>
          <p:cNvPr id="4098" name="Picture 2" descr="forloop_v2-1">
            <a:extLst>
              <a:ext uri="{FF2B5EF4-FFF2-40B4-BE49-F238E27FC236}">
                <a16:creationId xmlns:a16="http://schemas.microsoft.com/office/drawing/2014/main" id="{C3DDF880-F9EF-99AD-A610-D58DB2EA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983" y="1077457"/>
            <a:ext cx="6952034" cy="470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CF4D69-43C4-B864-6E9D-CB1602BA868C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Dataquest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CEFC8-3A0E-9D9A-0FBC-9E6C4F95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19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7725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45524-AEB6-FB38-4012-CDAA8E4AFC77}"/>
              </a:ext>
            </a:extLst>
          </p:cNvPr>
          <p:cNvSpPr txBox="1"/>
          <p:nvPr/>
        </p:nvSpPr>
        <p:spPr>
          <a:xfrm>
            <a:off x="907914" y="760023"/>
            <a:ext cx="791472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2336">
              <a:spcAft>
                <a:spcPts val="600"/>
              </a:spcAft>
            </a:pPr>
            <a:r>
              <a:rPr lang="en-US" sz="2000" b="1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About Me</a:t>
            </a:r>
          </a:p>
          <a:p>
            <a:pPr defTabSz="402336">
              <a:spcAft>
                <a:spcPts val="600"/>
              </a:spcAft>
            </a:pPr>
            <a:endParaRPr lang="en-US" sz="2000" b="1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Freelancer in Data Analysis Sector</a:t>
            </a:r>
            <a:endParaRPr lang="en-US" sz="2000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Former president of the Programming Club, Department of Statistics, University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of Chittagong</a:t>
            </a: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Former executive at Luminaries Research Ltd.</a:t>
            </a:r>
            <a:endParaRPr lang="en-US" sz="2000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defTabSz="402336">
              <a:spcAft>
                <a:spcPts val="600"/>
              </a:spcAft>
            </a:pPr>
            <a:endParaRPr lang="en-US" sz="2000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defTabSz="402336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Education</a:t>
            </a: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Bachelor of Science (Hons.) in Statistics, University of Chittagong</a:t>
            </a: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Master of Science (Thesis) in Statistics, University of Chittagong (ongoing)</a:t>
            </a:r>
          </a:p>
          <a:p>
            <a:pPr defTabSz="402336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  <a:hlinkClick r:id="rId2"/>
            </a:endParaRPr>
          </a:p>
          <a:p>
            <a:pPr defTabSz="402336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2"/>
              </a:rPr>
              <a:t>Linkedin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3"/>
              </a:rPr>
              <a:t>Facebook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4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5"/>
              </a:rPr>
              <a:t>Website</a:t>
            </a: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9D4F316F-C68C-3C75-6FD6-5FD03740AF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6"/>
          <a:stretch/>
        </p:blipFill>
        <p:spPr>
          <a:xfrm>
            <a:off x="8968902" y="974031"/>
            <a:ext cx="2636289" cy="37068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A6219-6989-4BB6-F159-17E1FAF0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C5EAA2-C545-3129-BBAE-E5DD7AE9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534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Iteration</a:t>
            </a:r>
          </a:p>
        </p:txBody>
      </p:sp>
      <p:pic>
        <p:nvPicPr>
          <p:cNvPr id="5122" name="Picture 2" descr="while_v2-1">
            <a:extLst>
              <a:ext uri="{FF2B5EF4-FFF2-40B4-BE49-F238E27FC236}">
                <a16:creationId xmlns:a16="http://schemas.microsoft.com/office/drawing/2014/main" id="{ADE319A9-CB15-847B-A7C1-DCBD8E978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96" y="936288"/>
            <a:ext cx="3566808" cy="498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C8D86-C773-EB23-1244-55D21A1F1B5A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Dataquest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D4FE-8941-FA95-602E-5EBB11B7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20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32374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Function</a:t>
            </a:r>
          </a:p>
        </p:txBody>
      </p:sp>
      <p:pic>
        <p:nvPicPr>
          <p:cNvPr id="6146" name="Picture 2" descr="r function syntax">
            <a:extLst>
              <a:ext uri="{FF2B5EF4-FFF2-40B4-BE49-F238E27FC236}">
                <a16:creationId xmlns:a16="http://schemas.microsoft.com/office/drawing/2014/main" id="{81656C5B-0A88-AF9D-B48F-CD2CB1A5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8313"/>
            <a:ext cx="66008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A5FE2-BAF9-6D5C-D52D-3E152F1DD2F8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Betsi Santos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29B60-B017-C2D2-25DA-9CDCCF98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21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358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Package</a:t>
            </a:r>
          </a:p>
        </p:txBody>
      </p:sp>
      <p:pic>
        <p:nvPicPr>
          <p:cNvPr id="7170" name="Picture 2" descr="List of R Packages - javatpoint">
            <a:extLst>
              <a:ext uri="{FF2B5EF4-FFF2-40B4-BE49-F238E27FC236}">
                <a16:creationId xmlns:a16="http://schemas.microsoft.com/office/drawing/2014/main" id="{FA542B32-5B74-8126-4F91-9D0241A4A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87" y="1709750"/>
            <a:ext cx="4951472" cy="41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B6D1-094B-2B8E-FC5E-30D60ABE3031}"/>
              </a:ext>
            </a:extLst>
          </p:cNvPr>
          <p:cNvSpPr txBox="1"/>
          <p:nvPr/>
        </p:nvSpPr>
        <p:spPr>
          <a:xfrm>
            <a:off x="586809" y="1795281"/>
            <a:ext cx="81793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sis MT Pro" panose="02040504050005020304" pitchFamily="18" charset="0"/>
              </a:rPr>
              <a:t>As of 2 April 2024, the CRAN package repository features 20,655 packages. </a:t>
            </a:r>
          </a:p>
          <a:p>
            <a:endParaRPr lang="en-US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sis MT Pro" panose="02040504050005020304" pitchFamily="18" charset="0"/>
              </a:rPr>
              <a:t>See more: </a:t>
            </a:r>
            <a:r>
              <a:rPr lang="en-GB" dirty="0">
                <a:latin typeface="Amasis MT Pro" panose="02040504050005020304" pitchFamily="18" charset="0"/>
                <a:hlinkClick r:id="rId3"/>
              </a:rPr>
              <a:t>https://cran.r-project.org/web/packages/</a:t>
            </a:r>
            <a:endParaRPr lang="en-GB" dirty="0"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install.packages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GB" dirty="0">
                <a:solidFill>
                  <a:schemeClr val="bg1"/>
                </a:solidFill>
                <a:latin typeface="Amasis MT Pro" panose="02040504050005020304" pitchFamily="18" charset="0"/>
              </a:rPr>
              <a:t>to install packages from CRAN.</a:t>
            </a:r>
          </a:p>
          <a:p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devtools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install_github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chemeClr val="bg1"/>
                </a:solidFill>
                <a:latin typeface="Amasis MT Pro" panose="02040504050005020304" pitchFamily="18" charset="0"/>
              </a:rPr>
              <a:t>to install packages from </a:t>
            </a:r>
            <a:r>
              <a:rPr lang="en-GB" dirty="0" err="1">
                <a:solidFill>
                  <a:schemeClr val="bg1"/>
                </a:solidFill>
                <a:latin typeface="Amasis MT Pro" panose="02040504050005020304" pitchFamily="18" charset="0"/>
              </a:rPr>
              <a:t>Github</a:t>
            </a:r>
            <a:r>
              <a:rPr lang="en-GB" dirty="0">
                <a:solidFill>
                  <a:schemeClr val="bg1"/>
                </a:solidFill>
                <a:latin typeface="Amasis MT Pro" panose="020405040500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F2B272-CDD3-72AC-D2D0-EF270C8E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22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80594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E8500E7-7810-84F9-86EE-82E93B08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09" y="2110901"/>
            <a:ext cx="3628796" cy="24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3673C-F88B-E515-A78C-931D380979D8}"/>
              </a:ext>
            </a:extLst>
          </p:cNvPr>
          <p:cNvSpPr txBox="1"/>
          <p:nvPr/>
        </p:nvSpPr>
        <p:spPr>
          <a:xfrm>
            <a:off x="1546410" y="4695712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have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4C1B9-D80F-FA27-FD4E-214C14B80A77}"/>
              </a:ext>
            </a:extLst>
          </p:cNvPr>
          <p:cNvSpPr txBox="1"/>
          <p:nvPr/>
        </p:nvSpPr>
        <p:spPr>
          <a:xfrm>
            <a:off x="6601356" y="4695712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install software</a:t>
            </a:r>
          </a:p>
        </p:txBody>
      </p:sp>
      <p:pic>
        <p:nvPicPr>
          <p:cNvPr id="2050" name="Picture 2" descr="The best free software for a new PC | PCWorld">
            <a:extLst>
              <a:ext uri="{FF2B5EF4-FFF2-40B4-BE49-F238E27FC236}">
                <a16:creationId xmlns:a16="http://schemas.microsoft.com/office/drawing/2014/main" id="{C001DEA2-3CC6-CD68-7324-1291B92A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97" y="2110900"/>
            <a:ext cx="3213354" cy="24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CAD3B-00C0-C917-2E60-0F4DC64F7E5A}"/>
              </a:ext>
            </a:extLst>
          </p:cNvPr>
          <p:cNvSpPr txBox="1"/>
          <p:nvPr/>
        </p:nvSpPr>
        <p:spPr>
          <a:xfrm>
            <a:off x="1546410" y="5157377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have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39634-414B-8161-E648-A297578FFB2D}"/>
              </a:ext>
            </a:extLst>
          </p:cNvPr>
          <p:cNvSpPr txBox="1"/>
          <p:nvPr/>
        </p:nvSpPr>
        <p:spPr>
          <a:xfrm>
            <a:off x="6601356" y="5159339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install packages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74185-87D7-D98B-2A1B-0F975A20D167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Why Packages?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02755E-7D4D-CF83-465E-D2D7AFE4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23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26779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Package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2AC91-EF61-DB0C-D6A1-86AEA8EAF322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https://rdrr.io/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65059-5ADD-AB4D-646B-7AA425D5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6" y="870755"/>
            <a:ext cx="9911447" cy="540399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A5D03A-5514-EF1F-BBF1-A21C510C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24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79690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t</a:t>
            </a:r>
            <a:r>
              <a:rPr lang="en-US" sz="2000" i="0" dirty="0">
                <a:effectLst/>
                <a:latin typeface="Amasis MT Pro" panose="02040504050005020304" pitchFamily="18" charset="0"/>
              </a:rPr>
              <a:t>idyverse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008BC-B404-12B3-A3A0-EC6D631D1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010"/>
            <a:ext cx="12192000" cy="573884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3F780-159B-8D59-35CC-35232413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25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79105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C9A19-D17D-56C0-1E1D-F84B035F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6" y="899939"/>
            <a:ext cx="6227987" cy="5361485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Core Packages in tidyverse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900BF-D723-E3BD-D646-9461DC79DF47}"/>
              </a:ext>
            </a:extLst>
          </p:cNvPr>
          <p:cNvSpPr/>
          <p:nvPr/>
        </p:nvSpPr>
        <p:spPr>
          <a:xfrm>
            <a:off x="3725694" y="1031132"/>
            <a:ext cx="3920246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6B30A-943C-06FC-74EA-6BB5C9776A0F}"/>
              </a:ext>
            </a:extLst>
          </p:cNvPr>
          <p:cNvSpPr/>
          <p:nvPr/>
        </p:nvSpPr>
        <p:spPr>
          <a:xfrm>
            <a:off x="3725694" y="1695725"/>
            <a:ext cx="4834646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4BE85-222F-93D0-9A5E-19D797F942B6}"/>
              </a:ext>
            </a:extLst>
          </p:cNvPr>
          <p:cNvSpPr/>
          <p:nvPr/>
        </p:nvSpPr>
        <p:spPr>
          <a:xfrm>
            <a:off x="3725694" y="2360318"/>
            <a:ext cx="4926470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9A858-31CA-3DB8-6297-337BAD237D0F}"/>
              </a:ext>
            </a:extLst>
          </p:cNvPr>
          <p:cNvSpPr/>
          <p:nvPr/>
        </p:nvSpPr>
        <p:spPr>
          <a:xfrm>
            <a:off x="3725694" y="3024911"/>
            <a:ext cx="4136761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0592D0-38A7-03EE-2E3D-4F2E78CD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26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21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All packages in tidyverse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CD64E-DAEC-8174-5D71-121650B5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2776446"/>
            <a:ext cx="9307224" cy="13051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8BE56-BEE5-9C24-E7D0-F6183894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27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75284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 err="1">
                <a:effectLst/>
                <a:latin typeface="Amasis MT Pro" panose="02040504050005020304" pitchFamily="18" charset="0"/>
              </a:rPr>
              <a:t>dplyr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3074" name="Picture 2" descr="A Quick Introduction to Dplyr - Sharp Sight">
            <a:extLst>
              <a:ext uri="{FF2B5EF4-FFF2-40B4-BE49-F238E27FC236}">
                <a16:creationId xmlns:a16="http://schemas.microsoft.com/office/drawing/2014/main" id="{13615D68-5D1B-556A-30DE-B09D8914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32" y="2073406"/>
            <a:ext cx="5324272" cy="271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 Manipulation with dplyr">
            <a:extLst>
              <a:ext uri="{FF2B5EF4-FFF2-40B4-BE49-F238E27FC236}">
                <a16:creationId xmlns:a16="http://schemas.microsoft.com/office/drawing/2014/main" id="{B39F0488-A8A1-A92E-54A8-472F3FB3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39" y="1184341"/>
            <a:ext cx="5985752" cy="44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AE861-67A6-380B-0377-A9BD864A2334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Sharp Sight &amp; Bioconnector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DB8153-6252-77E7-A4D2-3E91BFD5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28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32445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 err="1">
                <a:effectLst/>
                <a:latin typeface="Amasis MT Pro" panose="02040504050005020304" pitchFamily="18" charset="0"/>
              </a:rPr>
              <a:t>tidyr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9218" name="Picture 2" descr="Data reshaping: from wide to long and back – Introduction to R/tidyverse  for Exploratory Data Analysis">
            <a:extLst>
              <a:ext uri="{FF2B5EF4-FFF2-40B4-BE49-F238E27FC236}">
                <a16:creationId xmlns:a16="http://schemas.microsoft.com/office/drawing/2014/main" id="{B05143F4-9600-261A-061F-71D979E4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32" y="1312381"/>
            <a:ext cx="7691336" cy="42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837D4-D9AC-6738-9C67-0AACFCED4BE3}"/>
              </a:ext>
            </a:extLst>
          </p:cNvPr>
          <p:cNvSpPr txBox="1"/>
          <p:nvPr/>
        </p:nvSpPr>
        <p:spPr>
          <a:xfrm>
            <a:off x="0" y="599697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Hugo Tavares</a:t>
            </a:r>
          </a:p>
          <a:p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23C10-CB14-11D8-3796-8B3971E4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29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54198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44956-4059-0009-E266-CA6BC2C1F6B3}"/>
              </a:ext>
            </a:extLst>
          </p:cNvPr>
          <p:cNvSpPr txBox="1"/>
          <p:nvPr/>
        </p:nvSpPr>
        <p:spPr>
          <a:xfrm>
            <a:off x="1976336" y="1563398"/>
            <a:ext cx="8239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Things you will learn: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Basics of R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RStudio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Import, and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Wrangling (using base R, tidyverse,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Visualization (using ggplot2,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Summarization and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85989-E3DC-CB65-C72D-7959443E8210}"/>
              </a:ext>
            </a:extLst>
          </p:cNvPr>
          <p:cNvSpPr/>
          <p:nvPr/>
        </p:nvSpPr>
        <p:spPr>
          <a:xfrm>
            <a:off x="0" y="6319124"/>
            <a:ext cx="12192000" cy="53502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4838F-0953-EBDB-41A9-47D2EE20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1A28B1-5B7A-276C-0B39-817FA84B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066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00045-4BB1-C0C0-756D-26431A83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47" y="915293"/>
            <a:ext cx="5243942" cy="2739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878B5-DF73-8FB6-598A-0EA5F66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7" y="872280"/>
            <a:ext cx="4455268" cy="300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1EB6E-31A5-836F-96B4-ADAE7D0A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7" y="3808203"/>
            <a:ext cx="3696511" cy="2461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065D8-A836-8A29-FF50-10CFBDEC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698" y="3846492"/>
            <a:ext cx="3683413" cy="2384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0CF1D-A5FF-D04F-2144-F967805A1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030" y="3397546"/>
            <a:ext cx="4584970" cy="28656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1C318E-64CF-4868-FA0E-DD78BA22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30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48155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Summary Statistics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E7326-5A7E-5FD4-189E-5CC6369C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0734"/>
            <a:ext cx="5298332" cy="4416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6FCE7-E218-E0B0-99C0-50265153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2" y="1646615"/>
            <a:ext cx="5715838" cy="35647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93C7A-DA70-5A0D-5C8B-25F43CDB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31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0890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Statistical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5EA3F-07AA-A7FA-F4ED-003EF00D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51" y="1050587"/>
            <a:ext cx="6339898" cy="475682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A97D7-636E-18EB-B5B1-935C77E5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32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51085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Reporting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249243-A786-AF1C-76D1-FCE35CB9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06" y="1108953"/>
            <a:ext cx="7807602" cy="464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88CB4-EB5A-9F05-3C29-36434D49EB45}"/>
              </a:ext>
            </a:extLst>
          </p:cNvPr>
          <p:cNvSpPr txBox="1"/>
          <p:nvPr/>
        </p:nvSpPr>
        <p:spPr>
          <a:xfrm>
            <a:off x="0" y="599697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The Epidemiologist R Handbook</a:t>
            </a:r>
          </a:p>
          <a:p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32BAB-E3B2-B9BF-282E-D6B04FE0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33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494563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0" name="Picture 29" descr="A colorful background with curved lines&#10;&#10;Description automatically generated with medium confidence">
            <a:extLst>
              <a:ext uri="{FF2B5EF4-FFF2-40B4-BE49-F238E27FC236}">
                <a16:creationId xmlns:a16="http://schemas.microsoft.com/office/drawing/2014/main" id="{DEBFD14B-C5AA-44DD-28DB-94E620B62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" r="108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D84F4E6-B3B1-40B7-A8C4-2D1683E6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365759" y="2166364"/>
            <a:ext cx="11471565" cy="1739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0" cap="all" spc="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YOU CAN NOW START EXPLORING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B81D4B-A7B2-4B11-A131-E1B85DFEE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Workshop on R Programming | Md. Ahsanul Islam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9B57B4-7E53-407F-A77C-9A94A6D0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 fontScale="92500"/>
          </a:bodyPr>
          <a:lstStyle/>
          <a:p>
            <a:pPr algn="l" defTabSz="914400"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  <a:latin typeface="+mn-lt"/>
              </a:rPr>
              <a:t>Slide </a:t>
            </a:r>
            <a:fld id="{A9CCF425-CF00-4FD3-8AE9-FE684B4C5B0A}" type="slidenum">
              <a:rPr lang="en-US" sz="1200">
                <a:solidFill>
                  <a:srgbClr val="FFFFFF"/>
                </a:solidFill>
                <a:latin typeface="+mn-lt"/>
              </a:rPr>
              <a:pPr algn="l" defTabSz="914400">
                <a:spcAft>
                  <a:spcPts val="600"/>
                </a:spcAft>
              </a:pPr>
              <a:t>34</a:t>
            </a:fld>
            <a:r>
              <a:rPr lang="en-US" sz="1200">
                <a:solidFill>
                  <a:srgbClr val="FFFFFF"/>
                </a:solidFill>
                <a:latin typeface="+mn-lt"/>
              </a:rPr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83428053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44956-4059-0009-E266-CA6BC2C1F6B3}"/>
              </a:ext>
            </a:extLst>
          </p:cNvPr>
          <p:cNvSpPr txBox="1"/>
          <p:nvPr/>
        </p:nvSpPr>
        <p:spPr>
          <a:xfrm>
            <a:off x="1976336" y="1563398"/>
            <a:ext cx="8239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Requirements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No prior programming experience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Any educational 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Laptop or desktop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Access to the internet.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85989-E3DC-CB65-C72D-7959443E8210}"/>
              </a:ext>
            </a:extLst>
          </p:cNvPr>
          <p:cNvSpPr/>
          <p:nvPr/>
        </p:nvSpPr>
        <p:spPr>
          <a:xfrm>
            <a:off x="0" y="6322979"/>
            <a:ext cx="12192000" cy="53502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A0546-A25F-A4C4-FEB7-3383A76C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BDB8D6-8E70-5504-D075-2B4BAA3E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4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853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44956-4059-0009-E266-CA6BC2C1F6B3}"/>
              </a:ext>
            </a:extLst>
          </p:cNvPr>
          <p:cNvSpPr txBox="1"/>
          <p:nvPr/>
        </p:nvSpPr>
        <p:spPr>
          <a:xfrm>
            <a:off x="1077338" y="2040052"/>
            <a:ext cx="100373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Workshop materials include:</a:t>
            </a:r>
          </a:p>
          <a:p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Cheat Sheets: </a:t>
            </a:r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  <a:hlinkClick r:id="rId2"/>
              </a:rPr>
              <a:t>https://posit.co/resources/cheatsheets/</a:t>
            </a:r>
            <a:endParaRPr lang="en-GB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Available at: </a:t>
            </a:r>
            <a:r>
              <a:rPr lang="en-GB" sz="2000" dirty="0">
                <a:solidFill>
                  <a:schemeClr val="bg1"/>
                </a:solidFill>
                <a:latin typeface="Amasis MT Pro" panose="02040504050005020304" pitchFamily="18" charset="0"/>
                <a:hlinkClick r:id="rId3"/>
              </a:rPr>
              <a:t>https://github.com/MdAhsanulHimel/workshop_r_programming_cuss/</a:t>
            </a:r>
            <a:endParaRPr lang="en-GB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85989-E3DC-CB65-C72D-7959443E8210}"/>
              </a:ext>
            </a:extLst>
          </p:cNvPr>
          <p:cNvSpPr/>
          <p:nvPr/>
        </p:nvSpPr>
        <p:spPr>
          <a:xfrm>
            <a:off x="0" y="6322979"/>
            <a:ext cx="12192000" cy="53502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8C64E-20AA-8FE6-C6BB-E28D91FF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B85C07-0D64-04DF-FD6A-36A3F66D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5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08294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3B6FA0-E01B-0C22-3DB3-6D49E412145C}"/>
              </a:ext>
            </a:extLst>
          </p:cNvPr>
          <p:cNvSpPr/>
          <p:nvPr/>
        </p:nvSpPr>
        <p:spPr>
          <a:xfrm>
            <a:off x="0" y="1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A brief history of R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7E538-D5DD-3A03-BA38-B56E40888B54}"/>
              </a:ext>
            </a:extLst>
          </p:cNvPr>
          <p:cNvSpPr txBox="1"/>
          <p:nvPr/>
        </p:nvSpPr>
        <p:spPr>
          <a:xfrm>
            <a:off x="1137428" y="1133562"/>
            <a:ext cx="102828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In 1992, the R‐project was started by </a:t>
            </a:r>
            <a:r>
              <a:rPr lang="en-US" sz="2000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oss Ihaka and </a:t>
            </a:r>
            <a:r>
              <a:rPr lang="en-US" sz="2000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obert Gentleman at the University of Auckland, New Zealand.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masis MT Pro" panose="02040504050005020304" pitchFamily="18" charset="0"/>
              </a:rPr>
              <a:t>On 2000-02-29, the first official 1.0 version of R was released.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1997, the Comprehensive R Archive Network (CRAN) was established.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September 2011, </a:t>
            </a:r>
            <a:r>
              <a:rPr lang="en-US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RStudio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was initially launched, and in 2016 it got its first major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November 2012, RStudio (current Posit) released shiny, a framework for developing web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2016, Hadley Wickham and his team at RStudio released tidyverse (a set of packages).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masis MT Pro" panose="02040504050005020304" pitchFamily="18" charset="0"/>
              </a:rPr>
              <a:t>The latest R version 4.3.3 (Angel Food Cake) has been released on 2024-02-29.</a:t>
            </a:r>
            <a:endParaRPr lang="en-GB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A5A5-537F-AF64-9D0D-4E1E9624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5A1568-3000-B1D8-AD04-0A5A6415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6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14102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C047C6-773C-27C1-D901-760F1241A632}"/>
              </a:ext>
            </a:extLst>
          </p:cNvPr>
          <p:cNvGrpSpPr/>
          <p:nvPr/>
        </p:nvGrpSpPr>
        <p:grpSpPr>
          <a:xfrm>
            <a:off x="1546410" y="1293777"/>
            <a:ext cx="9099180" cy="3939703"/>
            <a:chOff x="1532782" y="1157590"/>
            <a:chExt cx="9099180" cy="3939703"/>
          </a:xfrm>
        </p:grpSpPr>
        <p:pic>
          <p:nvPicPr>
            <p:cNvPr id="1026" name="Picture 2" descr="Cooling System inside Laptop · Free Stock Photo">
              <a:extLst>
                <a:ext uri="{FF2B5EF4-FFF2-40B4-BE49-F238E27FC236}">
                  <a16:creationId xmlns:a16="http://schemas.microsoft.com/office/drawing/2014/main" id="{C0E4731F-77C3-597F-08C0-F66867AD8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782" y="2675106"/>
              <a:ext cx="3628795" cy="242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E8500E7-7810-84F9-86EE-82E93B08D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66" y="2675106"/>
              <a:ext cx="3628796" cy="2419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D95D5E1-EF6F-D246-F7ED-DCBF1F696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66" y="1160750"/>
              <a:ext cx="3623116" cy="127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62AD466-E0BF-08A8-3982-97A509EC2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25191" y="1157590"/>
              <a:ext cx="1643975" cy="12740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3673C-F88B-E515-A78C-931D380979D8}"/>
              </a:ext>
            </a:extLst>
          </p:cNvPr>
          <p:cNvSpPr txBox="1"/>
          <p:nvPr/>
        </p:nvSpPr>
        <p:spPr>
          <a:xfrm>
            <a:off x="1546410" y="5473925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Backend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4C1B9-D80F-FA27-FD4E-214C14B80A77}"/>
              </a:ext>
            </a:extLst>
          </p:cNvPr>
          <p:cNvSpPr txBox="1"/>
          <p:nvPr/>
        </p:nvSpPr>
        <p:spPr>
          <a:xfrm>
            <a:off x="7011115" y="5473924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Frontend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675FA-3E69-0A0D-E2A8-21D7E09F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8CF1B-1BC0-5830-DE79-7BF60C186CF2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Why R</a:t>
            </a:r>
            <a:r>
              <a:rPr lang="en-US" sz="2000" dirty="0">
                <a:latin typeface="Amasis MT Pro" panose="02040504050005020304" pitchFamily="18" charset="0"/>
              </a:rPr>
              <a:t>S</a:t>
            </a:r>
            <a:r>
              <a:rPr lang="en-US" sz="2000" i="0" dirty="0">
                <a:effectLst/>
                <a:latin typeface="Amasis MT Pro" panose="02040504050005020304" pitchFamily="18" charset="0"/>
              </a:rPr>
              <a:t>tudio IDE (Integrated Development Environment)?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93C4E51-2037-79EA-EF8D-A99B1718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7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7383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3673C-F88B-E515-A78C-931D380979D8}"/>
              </a:ext>
            </a:extLst>
          </p:cNvPr>
          <p:cNvSpPr txBox="1"/>
          <p:nvPr/>
        </p:nvSpPr>
        <p:spPr>
          <a:xfrm>
            <a:off x="3262008" y="2195704"/>
            <a:ext cx="5667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VSCode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Jupyter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Sublime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And many more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675FA-3E69-0A0D-E2A8-21D7E09F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8CF1B-1BC0-5830-DE79-7BF60C186CF2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Other IDEs (Integrated Development Environments)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A750AB-D6A3-4E5B-22FE-91A8AE9E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8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888933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765374" y="2049378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Workshop on R Programming | Md. Ahsanul Islam</a:t>
            </a:r>
            <a:endParaRPr lang="en-GB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267DF0F-5EC2-4F1B-75CC-5695E2E41AEB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Usual Analysis Workflow in 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D6D625-BF28-131E-52C1-F776CB4D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9</a:t>
            </a:fld>
            <a:r>
              <a:rPr lang="en-GB"/>
              <a:t> of 34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43608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1223</TotalTime>
  <Words>1178</Words>
  <Application>Microsoft Office PowerPoint</Application>
  <PresentationFormat>Widescreen</PresentationFormat>
  <Paragraphs>276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Amasis MT Pro</vt:lpstr>
      <vt:lpstr>Aptos</vt:lpstr>
      <vt:lpstr>Arial</vt:lpstr>
      <vt:lpstr>Consolas</vt:lpstr>
      <vt:lpstr>Corbel</vt:lpstr>
      <vt:lpstr>Wingdings</vt:lpstr>
      <vt:lpstr>Banded</vt:lpstr>
      <vt:lpstr>Workshop on  R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R Programming</dc:title>
  <dc:creator>Md Ahsanul Islam</dc:creator>
  <cp:lastModifiedBy>Md Ahsanul Islam</cp:lastModifiedBy>
  <cp:revision>115</cp:revision>
  <dcterms:created xsi:type="dcterms:W3CDTF">2024-04-02T13:13:06Z</dcterms:created>
  <dcterms:modified xsi:type="dcterms:W3CDTF">2024-04-04T16:57:03Z</dcterms:modified>
</cp:coreProperties>
</file>